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447" r:id="rId3"/>
    <p:sldId id="290" r:id="rId4"/>
    <p:sldId id="481" r:id="rId5"/>
    <p:sldId id="468" r:id="rId6"/>
    <p:sldId id="469" r:id="rId7"/>
    <p:sldId id="470" r:id="rId8"/>
    <p:sldId id="471" r:id="rId9"/>
    <p:sldId id="472" r:id="rId10"/>
    <p:sldId id="473" r:id="rId11"/>
    <p:sldId id="474" r:id="rId12"/>
    <p:sldId id="475" r:id="rId13"/>
    <p:sldId id="476" r:id="rId14"/>
    <p:sldId id="477" r:id="rId15"/>
    <p:sldId id="478" r:id="rId16"/>
    <p:sldId id="479" r:id="rId17"/>
    <p:sldId id="483" r:id="rId18"/>
    <p:sldId id="484" r:id="rId19"/>
    <p:sldId id="485" r:id="rId20"/>
    <p:sldId id="486" r:id="rId21"/>
    <p:sldId id="487" r:id="rId22"/>
    <p:sldId id="488" r:id="rId23"/>
    <p:sldId id="489" r:id="rId24"/>
    <p:sldId id="490" r:id="rId25"/>
    <p:sldId id="491" r:id="rId26"/>
    <p:sldId id="492" r:id="rId27"/>
    <p:sldId id="493" r:id="rId28"/>
    <p:sldId id="494" r:id="rId29"/>
    <p:sldId id="495" r:id="rId30"/>
    <p:sldId id="496" r:id="rId31"/>
    <p:sldId id="498" r:id="rId32"/>
    <p:sldId id="499" r:id="rId33"/>
    <p:sldId id="500" r:id="rId34"/>
    <p:sldId id="501" r:id="rId35"/>
    <p:sldId id="502" r:id="rId36"/>
  </p:sldIdLst>
  <p:sldSz cx="9144000" cy="5143500" type="screen16x9"/>
  <p:notesSz cx="6858000" cy="9144000"/>
  <p:embeddedFontLst>
    <p:embeddedFont>
      <p:font typeface="Roboto Condensed" panose="020B0604020202020204" charset="0"/>
      <p:regular r:id="rId38"/>
      <p:bold r:id="rId39"/>
      <p:italic r:id="rId40"/>
      <p:boldItalic r:id="rId41"/>
    </p:embeddedFont>
    <p:embeddedFont>
      <p:font typeface="Roboto Condensed Light" panose="020B0604020202020204" charset="0"/>
      <p:regular r:id="rId42"/>
      <p:bold r:id="rId43"/>
      <p:italic r:id="rId44"/>
      <p:boldItalic r:id="rId45"/>
    </p:embeddedFont>
    <p:embeddedFont>
      <p:font typeface="Arv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01116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3600" dirty="0" smtClean="0"/>
              <a:t>Inteligencia Artificial aplicada a los Videojuegos</a:t>
            </a:r>
            <a:endParaRPr sz="3600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Aun en ambientes muy complejos, puede haber respuestas basadas en reflejos</a:t>
            </a:r>
          </a:p>
          <a:p>
            <a:pPr lvl="1"/>
            <a:r>
              <a:rPr lang="es-MX" dirty="0" smtClean="0"/>
              <a:t>Frenar un auto.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8683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594" y="963425"/>
            <a:ext cx="6885622" cy="3175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056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de reflejo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pueden aprender</a:t>
            </a:r>
          </a:p>
          <a:p>
            <a:r>
              <a:rPr lang="es-MX" dirty="0" smtClean="0"/>
              <a:t>Son de inteligencia limitada</a:t>
            </a:r>
          </a:p>
          <a:p>
            <a:r>
              <a:rPr lang="es-MX" dirty="0" smtClean="0"/>
              <a:t>Depende de que el ambiente sea observable.</a:t>
            </a:r>
          </a:p>
          <a:p>
            <a:r>
              <a:rPr lang="es-MX" dirty="0" smtClean="0"/>
              <a:t>A veces terminamos en </a:t>
            </a:r>
            <a:r>
              <a:rPr lang="es-MX" dirty="0" err="1" smtClean="0"/>
              <a:t>loops</a:t>
            </a:r>
            <a:r>
              <a:rPr lang="es-MX" dirty="0" smtClean="0"/>
              <a:t> infinitos.</a:t>
            </a:r>
          </a:p>
          <a:p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62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Ejemplo de i Robot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1026" name="Picture 2" descr="Image result for irobot runa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85" y="1743891"/>
            <a:ext cx="1519742" cy="2482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003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Model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Reflex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agente mantiene un estado interno</a:t>
            </a:r>
          </a:p>
          <a:p>
            <a:r>
              <a:rPr lang="es-MX" dirty="0" smtClean="0"/>
              <a:t>Este estado va a depender de la historia de percepciones que tenemos.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7635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263" y="1106861"/>
            <a:ext cx="5183368" cy="3030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necesita información acerca de como evoluciona el mundo</a:t>
            </a:r>
          </a:p>
          <a:p>
            <a:r>
              <a:rPr lang="es-MX" dirty="0" smtClean="0"/>
              <a:t>Se necesita información para saber como las acciones del agente afectan el mundo.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76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Goal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 basado en metas</a:t>
            </a:r>
          </a:p>
          <a:p>
            <a:r>
              <a:rPr lang="es-MX" dirty="0" smtClean="0"/>
              <a:t>Este agente también evalúa como sus acciones modifican la meta.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77608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011" y="1762554"/>
            <a:ext cx="5429386" cy="246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4765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agente tiene que buscar una serie de acciones para llegar a su meta.</a:t>
            </a:r>
          </a:p>
          <a:p>
            <a:r>
              <a:rPr lang="es-MX" dirty="0" smtClean="0"/>
              <a:t>A comparación de el agente basado en reflejos, la acción no es inmediata.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10356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1319212"/>
            <a:ext cx="8267700" cy="2505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9305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basados en Utilidad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meta en si misma no es una buena métrica.</a:t>
            </a:r>
          </a:p>
          <a:p>
            <a:r>
              <a:rPr lang="es-MX" dirty="0" smtClean="0"/>
              <a:t>Necesitamos otra métrica que nos diga que tan “feliz” es el agente con las decisiones que esta tomando.</a:t>
            </a:r>
          </a:p>
          <a:p>
            <a:r>
              <a:rPr lang="es-MX" dirty="0" smtClean="0"/>
              <a:t>Esta métrica es la utilidad.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998077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crea la “función de utilidad” que internaliza la evaluación de la métrica de desempeño.</a:t>
            </a:r>
          </a:p>
          <a:p>
            <a:r>
              <a:rPr lang="es-MX" dirty="0" smtClean="0"/>
              <a:t>La </a:t>
            </a:r>
            <a:r>
              <a:rPr lang="es-MX" dirty="0" err="1" smtClean="0"/>
              <a:t>Roomba</a:t>
            </a:r>
            <a:r>
              <a:rPr lang="es-MX" dirty="0" smtClean="0"/>
              <a:t> va a tratar de ser feliz aspirando, al mismo tiempo que limpia el cuarto.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82096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728" y="1743891"/>
            <a:ext cx="5704427" cy="259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7145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que aprenden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agentes que tienen la habilidad de aprender.</a:t>
            </a:r>
          </a:p>
          <a:p>
            <a:r>
              <a:rPr lang="es-MX" dirty="0" smtClean="0"/>
              <a:t>Hasta ahora todos los agentes estaban pre programados.</a:t>
            </a:r>
          </a:p>
          <a:p>
            <a:r>
              <a:rPr lang="es-MX" dirty="0" smtClean="0"/>
              <a:t>Son los mas comunes en la IA moderna.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51138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59" y="1443444"/>
            <a:ext cx="6182015" cy="306725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62994" y="2815046"/>
            <a:ext cx="1084217" cy="60742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989547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Para el taxi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Performance </a:t>
            </a:r>
            <a:r>
              <a:rPr lang="es-MX" dirty="0" err="1" smtClean="0"/>
              <a:t>Element</a:t>
            </a:r>
            <a:r>
              <a:rPr lang="es-MX" dirty="0" smtClean="0"/>
              <a:t>: Conocimiento y métodos que el taxi usa para seleccionar sus acciones.</a:t>
            </a:r>
          </a:p>
          <a:p>
            <a:r>
              <a:rPr lang="es-MX" dirty="0" smtClean="0"/>
              <a:t>Critico: Observa el taxi, y manda la información a el elemento de aprendizaje.</a:t>
            </a:r>
          </a:p>
          <a:p>
            <a:r>
              <a:rPr lang="es-MX" dirty="0" err="1" smtClean="0"/>
              <a:t>Problem</a:t>
            </a:r>
            <a:r>
              <a:rPr lang="es-MX" dirty="0" smtClean="0"/>
              <a:t> </a:t>
            </a:r>
            <a:r>
              <a:rPr lang="es-MX" dirty="0" err="1" smtClean="0"/>
              <a:t>element</a:t>
            </a:r>
            <a:r>
              <a:rPr lang="es-MX" dirty="0" smtClean="0"/>
              <a:t>: Sugiere acciones para probar su efecto en el taxi.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19147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representamos agentes: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Atómico: Cada paso es indivisible.</a:t>
            </a:r>
          </a:p>
          <a:p>
            <a:r>
              <a:rPr lang="es-MX" dirty="0" smtClean="0"/>
              <a:t>Factor: Cada estado tiene distintos atributos.</a:t>
            </a:r>
          </a:p>
          <a:p>
            <a:r>
              <a:rPr lang="es-MX" dirty="0" smtClean="0"/>
              <a:t>Estructurado: Cada estado puede estar relacionado con otros estados.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8009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1792445"/>
            <a:ext cx="6200366" cy="22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841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Atómico:</a:t>
            </a:r>
          </a:p>
          <a:p>
            <a:pPr lvl="1"/>
            <a:r>
              <a:rPr lang="es-MX" dirty="0" smtClean="0"/>
              <a:t>Juegos</a:t>
            </a:r>
          </a:p>
          <a:p>
            <a:pPr lvl="1"/>
            <a:r>
              <a:rPr lang="es-MX" dirty="0" err="1" smtClean="0"/>
              <a:t>Hidden</a:t>
            </a:r>
            <a:r>
              <a:rPr lang="es-MX" dirty="0" smtClean="0"/>
              <a:t> </a:t>
            </a:r>
            <a:r>
              <a:rPr lang="es-MX" dirty="0" err="1" smtClean="0"/>
              <a:t>Markov</a:t>
            </a:r>
            <a:r>
              <a:rPr lang="es-MX" dirty="0" smtClean="0"/>
              <a:t> </a:t>
            </a:r>
            <a:r>
              <a:rPr lang="es-MX" dirty="0" err="1" smtClean="0"/>
              <a:t>Models</a:t>
            </a:r>
            <a:endParaRPr lang="es-MX" dirty="0" smtClean="0"/>
          </a:p>
          <a:p>
            <a:pPr lvl="1"/>
            <a:r>
              <a:rPr lang="es-MX" dirty="0" smtClean="0"/>
              <a:t>MDP (Procesos de Decisiones de </a:t>
            </a:r>
            <a:r>
              <a:rPr lang="es-MX" dirty="0" err="1" smtClean="0"/>
              <a:t>Markov</a:t>
            </a:r>
            <a:r>
              <a:rPr lang="es-MX" dirty="0" smtClean="0"/>
              <a:t>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6775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Factor:</a:t>
            </a:r>
          </a:p>
          <a:p>
            <a:pPr lvl="1"/>
            <a:r>
              <a:rPr lang="es-MX" dirty="0" err="1" smtClean="0"/>
              <a:t>Logica</a:t>
            </a:r>
            <a:r>
              <a:rPr lang="es-MX" dirty="0" smtClean="0"/>
              <a:t> Proposicional</a:t>
            </a:r>
          </a:p>
          <a:p>
            <a:pPr lvl="1"/>
            <a:r>
              <a:rPr lang="es-MX" dirty="0" smtClean="0"/>
              <a:t>Planeación</a:t>
            </a:r>
          </a:p>
          <a:p>
            <a:pPr lvl="1"/>
            <a:r>
              <a:rPr lang="es-MX" dirty="0" smtClean="0"/>
              <a:t>Redes Bayesianas</a:t>
            </a:r>
          </a:p>
          <a:p>
            <a:pPr lvl="1"/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6221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Examen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y Mas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err="1" smtClean="0"/>
              <a:t>Esructurado</a:t>
            </a:r>
            <a:r>
              <a:rPr lang="es-MX" dirty="0" smtClean="0"/>
              <a:t>:</a:t>
            </a:r>
          </a:p>
          <a:p>
            <a:pPr lvl="1"/>
            <a:r>
              <a:rPr lang="es-MX" dirty="0" smtClean="0"/>
              <a:t>Bases de datos</a:t>
            </a:r>
          </a:p>
          <a:p>
            <a:pPr lvl="1"/>
            <a:r>
              <a:rPr lang="es-MX" dirty="0" smtClean="0"/>
              <a:t>Natural </a:t>
            </a:r>
            <a:r>
              <a:rPr lang="es-MX" dirty="0" err="1" smtClean="0"/>
              <a:t>Language</a:t>
            </a:r>
            <a:r>
              <a:rPr lang="es-MX" dirty="0" smtClean="0"/>
              <a:t> </a:t>
            </a:r>
            <a:r>
              <a:rPr lang="es-MX" dirty="0" err="1" smtClean="0"/>
              <a:t>Understanding</a:t>
            </a:r>
            <a:endParaRPr lang="es-MX" dirty="0" smtClean="0"/>
          </a:p>
          <a:p>
            <a:pPr lvl="1"/>
            <a:r>
              <a:rPr lang="es-MX" dirty="0" err="1" smtClean="0"/>
              <a:t>Knowledge</a:t>
            </a:r>
            <a:r>
              <a:rPr lang="es-MX" dirty="0" smtClean="0"/>
              <a:t> </a:t>
            </a:r>
            <a:r>
              <a:rPr lang="es-MX" dirty="0" err="1" smtClean="0"/>
              <a:t>based</a:t>
            </a:r>
            <a:r>
              <a:rPr lang="es-MX" dirty="0" smtClean="0"/>
              <a:t>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91683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Busquedas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01621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Resolviendo con búsqueda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Agentes basados en resolución de problemas (</a:t>
            </a:r>
            <a:r>
              <a:rPr lang="es-MX" dirty="0" err="1" smtClean="0"/>
              <a:t>problem-solving</a:t>
            </a:r>
            <a:r>
              <a:rPr lang="es-MX" dirty="0" smtClean="0"/>
              <a:t> </a:t>
            </a:r>
            <a:r>
              <a:rPr lang="es-MX" dirty="0" err="1" smtClean="0"/>
              <a:t>agents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Atómicos</a:t>
            </a:r>
          </a:p>
          <a:p>
            <a:pPr lvl="1"/>
            <a:r>
              <a:rPr lang="es-MX" dirty="0" smtClean="0"/>
              <a:t>Lo principal es determinar una meta clara.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68444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metas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un agente que esta en Guadalajara y quiere pasar un buen rato: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métrica de desempeño</a:t>
            </a:r>
            <a:r>
              <a:rPr lang="es-MX" sz="2000" dirty="0" smtClean="0"/>
              <a:t> esta basada en muchas cosas</a:t>
            </a:r>
          </a:p>
          <a:p>
            <a:pPr lvl="2"/>
            <a:r>
              <a:rPr lang="es-MX" sz="2000" dirty="0" smtClean="0"/>
              <a:t>Tomar tequila, ver atracciones, evitar crudas.</a:t>
            </a:r>
          </a:p>
          <a:p>
            <a:pPr lvl="1"/>
            <a:r>
              <a:rPr lang="es-MX" sz="2000" dirty="0" smtClean="0"/>
              <a:t>Las decisiones son complejas e involucran conocimiento importante acerca del ambiente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40738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que el agente tiene un boleto de regreso al día siguiente: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meta</a:t>
            </a:r>
            <a:r>
              <a:rPr lang="es-MX" sz="2000" dirty="0" smtClean="0"/>
              <a:t> principal es estar a tiempo en el aeropuerto.</a:t>
            </a:r>
          </a:p>
          <a:p>
            <a:pPr lvl="1"/>
            <a:r>
              <a:rPr lang="es-MX" sz="2000" dirty="0" smtClean="0"/>
              <a:t>Cualquier decisión que vaya en contra de estar en el aeropuerto será desechada. </a:t>
            </a:r>
          </a:p>
          <a:p>
            <a:pPr lvl="1"/>
            <a:r>
              <a:rPr lang="es-MX" sz="2000" dirty="0" smtClean="0"/>
              <a:t>Esto simplifica mucho la dinámica del agente.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100452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p:pic>
        <p:nvPicPr>
          <p:cNvPr id="1026" name="Picture 2" descr="Image result for dr strange o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4" y="1599746"/>
            <a:ext cx="6858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78427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Agentes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y Mas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 smtClean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24275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Estructura	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Hasta ahora, hemos hablado de acciones y ambientes abstractos.</a:t>
            </a:r>
          </a:p>
          <a:p>
            <a:r>
              <a:rPr lang="es-MX" dirty="0" smtClean="0"/>
              <a:t>Tenemos que enfocarnos a como se estructura un agente, y como funciona por dentro</a:t>
            </a:r>
          </a:p>
          <a:p>
            <a:pPr lvl="1"/>
            <a:r>
              <a:rPr lang="es-MX" dirty="0" smtClean="0"/>
              <a:t>La clase pasada comenzamos a aprender Python, por esto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56072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292" y="1691195"/>
            <a:ext cx="6237514" cy="1566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22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Tipos de Agentes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Agentes de Reflejos sencillos</a:t>
            </a:r>
          </a:p>
          <a:p>
            <a:r>
              <a:rPr lang="es-MX" dirty="0" smtClean="0"/>
              <a:t>Agentes basados en modelos con reflejo</a:t>
            </a:r>
          </a:p>
          <a:p>
            <a:r>
              <a:rPr lang="es-MX" dirty="0" smtClean="0"/>
              <a:t>Agentes basados en metas</a:t>
            </a:r>
          </a:p>
          <a:p>
            <a:r>
              <a:rPr lang="es-MX" dirty="0" smtClean="0"/>
              <a:t>Agentes basados en Utilidad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6455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Simple </a:t>
            </a:r>
            <a:r>
              <a:rPr lang="es-MX" dirty="0" err="1" smtClean="0"/>
              <a:t>Reflex</a:t>
            </a:r>
            <a:r>
              <a:rPr lang="es-MX" dirty="0" smtClean="0"/>
              <a:t> </a:t>
            </a:r>
            <a:r>
              <a:rPr lang="es-MX" dirty="0" err="1" smtClean="0"/>
              <a:t>Agent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3172804"/>
          </a:xfrm>
        </p:spPr>
        <p:txBody>
          <a:bodyPr/>
          <a:lstStyle/>
          <a:p>
            <a:r>
              <a:rPr lang="es-MX" dirty="0" smtClean="0"/>
              <a:t>A estos agentes no les importa la historia de las percepciones.</a:t>
            </a:r>
          </a:p>
          <a:p>
            <a:r>
              <a:rPr lang="es-MX" dirty="0" smtClean="0"/>
              <a:t>Sólo se basan en las percepciones inmediatas.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456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748" y="1736203"/>
            <a:ext cx="7014482" cy="125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45657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7749</TotalTime>
  <Words>612</Words>
  <Application>Microsoft Office PowerPoint</Application>
  <PresentationFormat>Presentación en pantalla (16:9)</PresentationFormat>
  <Paragraphs>118</Paragraphs>
  <Slides>35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Roboto Condensed</vt:lpstr>
      <vt:lpstr>Arial</vt:lpstr>
      <vt:lpstr>Roboto Condensed Light</vt:lpstr>
      <vt:lpstr>Arvo</vt:lpstr>
      <vt:lpstr>Salerio template</vt:lpstr>
      <vt:lpstr>Inteligencia Artificial aplicada a los Videojuegos</vt:lpstr>
      <vt:lpstr>Presentación de PowerPoint</vt:lpstr>
      <vt:lpstr>Examen</vt:lpstr>
      <vt:lpstr>Agentes</vt:lpstr>
      <vt:lpstr>Estructura </vt:lpstr>
      <vt:lpstr>Presentación de PowerPoint</vt:lpstr>
      <vt:lpstr>Tipos de Agentes</vt:lpstr>
      <vt:lpstr>Simple Reflex Agent</vt:lpstr>
      <vt:lpstr>Presentación de PowerPoint</vt:lpstr>
      <vt:lpstr>Presentación de PowerPoint</vt:lpstr>
      <vt:lpstr>Presentación de PowerPoint</vt:lpstr>
      <vt:lpstr>Agentes de reflejo</vt:lpstr>
      <vt:lpstr>Presentación de PowerPoint</vt:lpstr>
      <vt:lpstr>Model Based Reflex Agent</vt:lpstr>
      <vt:lpstr>Presentación de PowerPoint</vt:lpstr>
      <vt:lpstr>Presentación de PowerPoint</vt:lpstr>
      <vt:lpstr>Goal Based Agent</vt:lpstr>
      <vt:lpstr>Presentación de PowerPoint</vt:lpstr>
      <vt:lpstr>Presentación de PowerPoint</vt:lpstr>
      <vt:lpstr>Agentes basados en Utilidad</vt:lpstr>
      <vt:lpstr>Presentación de PowerPoint</vt:lpstr>
      <vt:lpstr>Presentación de PowerPoint</vt:lpstr>
      <vt:lpstr>Agentes que aprenden</vt:lpstr>
      <vt:lpstr>Presentación de PowerPoint</vt:lpstr>
      <vt:lpstr>Para el taxi</vt:lpstr>
      <vt:lpstr>Como representamos agentes:</vt:lpstr>
      <vt:lpstr>Presentación de PowerPoint</vt:lpstr>
      <vt:lpstr>Presentación de PowerPoint</vt:lpstr>
      <vt:lpstr>Presentación de PowerPoint</vt:lpstr>
      <vt:lpstr>Presentación de PowerPoint</vt:lpstr>
      <vt:lpstr>Busquedas</vt:lpstr>
      <vt:lpstr>Resolviendo con búsqueda</vt:lpstr>
      <vt:lpstr>Formulación de metas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46</cp:revision>
  <dcterms:modified xsi:type="dcterms:W3CDTF">2020-02-27T20:49:29Z</dcterms:modified>
</cp:coreProperties>
</file>